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66" autoAdjust="0"/>
  </p:normalViewPr>
  <p:slideViewPr>
    <p:cSldViewPr snapToGrid="0">
      <p:cViewPr>
        <p:scale>
          <a:sx n="100" d="100"/>
          <a:sy n="100" d="100"/>
        </p:scale>
        <p:origin x="-19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4DE97-5F0D-42B5-8D7E-D40D45A3AAD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D2183-7BD3-4082-B1E0-69A9F3DDF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4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D2183-7BD3-4082-B1E0-69A9F3DDF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7489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</a:t>
            </a:r>
            <a:r>
              <a:rPr lang="en-GB" sz="1400" b="1" dirty="0" smtClean="0">
                <a:solidFill>
                  <a:schemeClr val="bg1"/>
                </a:solidFill>
                <a:latin typeface="Helvetica Light" pitchFamily="34" charset="0"/>
              </a:rPr>
              <a:t>ell.com/symposia</a:t>
            </a:r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01896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17018" y="3640382"/>
            <a:ext cx="1193800" cy="2722318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29505" y="3683200"/>
            <a:ext cx="1193800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Extended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Abstract </a:t>
            </a:r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Submission Deadline: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June </a:t>
            </a:r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28, </a:t>
            </a:r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2019</a:t>
            </a:r>
          </a:p>
          <a:p>
            <a:endParaRPr lang="en-GB" sz="14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Early Registration Deadline: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July 19, 2019</a:t>
            </a:r>
          </a:p>
          <a:p>
            <a:endParaRPr lang="en-GB" sz="1500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9117" y="53978"/>
            <a:ext cx="72458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5C90"/>
                </a:solidFill>
                <a:latin typeface="Helvetica" pitchFamily="34" charset="0"/>
              </a:rPr>
              <a:t>Neuro-Immune Axis:</a:t>
            </a:r>
          </a:p>
          <a:p>
            <a:r>
              <a:rPr lang="en-US" b="1" dirty="0" smtClean="0">
                <a:solidFill>
                  <a:srgbClr val="005C90"/>
                </a:solidFill>
                <a:latin typeface="Helvetica" pitchFamily="34" charset="0"/>
              </a:rPr>
              <a:t>Reciprocal Regulation in Development, Health, and Disease</a:t>
            </a:r>
            <a:endParaRPr lang="en-GB" b="1" dirty="0" smtClean="0">
              <a:solidFill>
                <a:srgbClr val="005C90"/>
              </a:solidFill>
              <a:latin typeface="Helvetica" pitchFamily="34" charset="0"/>
            </a:endParaRPr>
          </a:p>
          <a:p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September 22–24, 2019 | Long Beach, CA, USA</a:t>
            </a: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1" y="101604"/>
            <a:ext cx="1215144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99505" y="3414653"/>
            <a:ext cx="71206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" b="1" dirty="0" smtClean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Keynote Speakers:</a:t>
            </a:r>
          </a:p>
          <a:p>
            <a:r>
              <a:rPr lang="en-GB" sz="1600" b="1" dirty="0"/>
              <a:t>Li-</a:t>
            </a:r>
            <a:r>
              <a:rPr lang="en-GB" sz="1600" b="1" dirty="0" err="1"/>
              <a:t>Huei</a:t>
            </a:r>
            <a:r>
              <a:rPr lang="en-GB" sz="1600" b="1" dirty="0"/>
              <a:t> Tsai</a:t>
            </a:r>
            <a:r>
              <a:rPr lang="en-GB" sz="1600" dirty="0"/>
              <a:t>, </a:t>
            </a:r>
            <a:r>
              <a:rPr lang="en-GB" sz="1600" i="1" dirty="0" smtClean="0"/>
              <a:t>USA </a:t>
            </a:r>
            <a:r>
              <a:rPr lang="en-GB" sz="1600" i="1" dirty="0"/>
              <a:t>&amp; </a:t>
            </a:r>
            <a:r>
              <a:rPr lang="en-GB" sz="1600" b="1" dirty="0" err="1"/>
              <a:t>Florent</a:t>
            </a:r>
            <a:r>
              <a:rPr lang="en-GB" sz="1600" b="1" dirty="0"/>
              <a:t> </a:t>
            </a:r>
            <a:r>
              <a:rPr lang="en-GB" sz="1600" b="1" dirty="0" err="1"/>
              <a:t>Ginhoux</a:t>
            </a:r>
            <a:r>
              <a:rPr lang="en-GB" sz="1600" i="1" dirty="0" smtClean="0"/>
              <a:t>, </a:t>
            </a:r>
            <a:r>
              <a:rPr lang="en-GB" sz="1600" i="1" dirty="0"/>
              <a:t>Singapore</a:t>
            </a:r>
            <a:endParaRPr lang="en-GB" sz="800" b="1" dirty="0" smtClean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800" i="1" dirty="0" smtClean="0"/>
              <a:t> </a:t>
            </a:r>
            <a:endParaRPr lang="en-GB" sz="800" b="1" dirty="0" smtClean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Confirmed Speakers:</a:t>
            </a:r>
            <a:endParaRPr lang="en-GB" sz="900" b="1" dirty="0" smtClean="0">
              <a:solidFill>
                <a:srgbClr val="005C90"/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600" b="1" dirty="0" smtClean="0"/>
              <a:t>Adriano </a:t>
            </a:r>
            <a:r>
              <a:rPr lang="en-GB" sz="1600" b="1" dirty="0" err="1"/>
              <a:t>Aguzzi</a:t>
            </a:r>
            <a:r>
              <a:rPr lang="en-GB" sz="1600" dirty="0"/>
              <a:t>, </a:t>
            </a:r>
            <a:r>
              <a:rPr lang="en-GB" sz="1600" i="1" dirty="0"/>
              <a:t>Switzerland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Isaac </a:t>
            </a:r>
            <a:r>
              <a:rPr lang="en-GB" sz="1600" b="1" dirty="0"/>
              <a:t>Chiu</a:t>
            </a:r>
            <a:r>
              <a:rPr lang="en-GB" sz="1600" dirty="0"/>
              <a:t>,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John </a:t>
            </a:r>
            <a:r>
              <a:rPr lang="en-GB" sz="1600" b="1" dirty="0" err="1"/>
              <a:t>Cryan</a:t>
            </a:r>
            <a:r>
              <a:rPr lang="en-GB" sz="1600" dirty="0"/>
              <a:t>, </a:t>
            </a:r>
            <a:r>
              <a:rPr lang="en-GB" sz="1600" i="1" dirty="0"/>
              <a:t>Ireland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Ana </a:t>
            </a:r>
            <a:r>
              <a:rPr lang="en-GB" sz="1600" b="1" dirty="0" err="1"/>
              <a:t>Domingos</a:t>
            </a:r>
            <a:r>
              <a:rPr lang="en-GB" sz="1600" dirty="0"/>
              <a:t>, </a:t>
            </a:r>
            <a:r>
              <a:rPr lang="en-GB" sz="1600" i="1" dirty="0" smtClean="0"/>
              <a:t>Oxford</a:t>
            </a:r>
            <a:endParaRPr lang="en-GB" sz="1600" dirty="0" smtClean="0"/>
          </a:p>
          <a:p>
            <a:r>
              <a:rPr lang="en-GB" sz="1600" b="1" dirty="0" err="1" smtClean="0"/>
              <a:t>Cagla</a:t>
            </a:r>
            <a:r>
              <a:rPr lang="en-GB" sz="1600" b="1" dirty="0" smtClean="0"/>
              <a:t> </a:t>
            </a:r>
            <a:r>
              <a:rPr lang="en-GB" sz="1600" b="1" dirty="0" err="1"/>
              <a:t>Eroglu</a:t>
            </a:r>
            <a:r>
              <a:rPr lang="en-GB" sz="1600" dirty="0"/>
              <a:t>,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err="1" smtClean="0"/>
              <a:t>Cinthia</a:t>
            </a:r>
            <a:r>
              <a:rPr lang="en-GB" sz="1600" b="1" dirty="0" smtClean="0"/>
              <a:t> </a:t>
            </a:r>
            <a:r>
              <a:rPr lang="en-GB" sz="1600" b="1" dirty="0"/>
              <a:t>Farina</a:t>
            </a:r>
            <a:r>
              <a:rPr lang="en-GB" sz="1600" dirty="0"/>
              <a:t>, </a:t>
            </a:r>
            <a:r>
              <a:rPr lang="en-GB" sz="1600" i="1" dirty="0"/>
              <a:t>Italy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Alison </a:t>
            </a:r>
            <a:r>
              <a:rPr lang="en-GB" sz="1600" b="1" dirty="0" err="1"/>
              <a:t>Goate</a:t>
            </a:r>
            <a:r>
              <a:rPr lang="en-GB" sz="1600" dirty="0"/>
              <a:t>, </a:t>
            </a:r>
            <a:r>
              <a:rPr lang="en-GB" sz="1600" i="1" dirty="0" smtClean="0"/>
              <a:t>USA</a:t>
            </a:r>
          </a:p>
          <a:p>
            <a:r>
              <a:rPr lang="en-GB" sz="1600" b="1" dirty="0"/>
              <a:t>Melanie </a:t>
            </a:r>
            <a:r>
              <a:rPr lang="en-GB" sz="1600" b="1" dirty="0" err="1"/>
              <a:t>Greter</a:t>
            </a:r>
            <a:r>
              <a:rPr lang="en-GB" sz="1600" dirty="0"/>
              <a:t>, </a:t>
            </a:r>
            <a:r>
              <a:rPr lang="en-GB" sz="1600" i="1" dirty="0"/>
              <a:t>Switzerland</a:t>
            </a:r>
            <a:r>
              <a:rPr lang="en-GB" sz="1600" dirty="0"/>
              <a:t> 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-7254" y="301896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37219" y="4314562"/>
            <a:ext cx="25874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Christian </a:t>
            </a:r>
            <a:r>
              <a:rPr lang="en-GB" sz="1600" b="1" dirty="0" err="1"/>
              <a:t>Haass</a:t>
            </a:r>
            <a:r>
              <a:rPr lang="en-GB" sz="1600" dirty="0"/>
              <a:t>, </a:t>
            </a:r>
            <a:r>
              <a:rPr lang="en-GB" sz="1600" i="1" dirty="0"/>
              <a:t>Germany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Elaine </a:t>
            </a:r>
            <a:r>
              <a:rPr lang="en-GB" sz="1600" b="1" dirty="0"/>
              <a:t>Hsiao</a:t>
            </a:r>
            <a:r>
              <a:rPr lang="en-GB" sz="1600" dirty="0"/>
              <a:t>,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Akiko </a:t>
            </a:r>
            <a:r>
              <a:rPr lang="en-GB" sz="1600" b="1" dirty="0"/>
              <a:t>Iwasaki</a:t>
            </a:r>
            <a:r>
              <a:rPr lang="en-GB" sz="1600" dirty="0"/>
              <a:t>,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err="1" smtClean="0"/>
              <a:t>Baljit</a:t>
            </a:r>
            <a:r>
              <a:rPr lang="en-GB" sz="1600" b="1" dirty="0" smtClean="0"/>
              <a:t> </a:t>
            </a:r>
            <a:r>
              <a:rPr lang="en-GB" sz="1600" b="1" dirty="0" err="1"/>
              <a:t>Khakh</a:t>
            </a:r>
            <a:r>
              <a:rPr lang="en-GB" sz="1600" dirty="0"/>
              <a:t>,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Brian </a:t>
            </a:r>
            <a:r>
              <a:rPr lang="en-GB" sz="1600" b="1" dirty="0"/>
              <a:t>Kim</a:t>
            </a:r>
            <a:r>
              <a:rPr lang="en-GB" sz="1600" dirty="0"/>
              <a:t>, </a:t>
            </a:r>
            <a:r>
              <a:rPr lang="en-GB" sz="1600" i="1" dirty="0" smtClean="0"/>
              <a:t>USA</a:t>
            </a:r>
          </a:p>
          <a:p>
            <a:r>
              <a:rPr lang="en-GB" sz="1600" b="1" dirty="0"/>
              <a:t>Anna </a:t>
            </a:r>
            <a:r>
              <a:rPr lang="en-GB" sz="1600" b="1" dirty="0" err="1"/>
              <a:t>Molofsky</a:t>
            </a:r>
            <a:r>
              <a:rPr lang="en-GB" sz="1600" dirty="0"/>
              <a:t>,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</a:p>
          <a:p>
            <a:r>
              <a:rPr lang="en-GB" sz="1600" b="1" dirty="0" err="1"/>
              <a:t>Bosiljka</a:t>
            </a:r>
            <a:r>
              <a:rPr lang="en-GB" sz="1600" b="1" dirty="0"/>
              <a:t> </a:t>
            </a:r>
            <a:r>
              <a:rPr lang="en-GB" sz="1600" b="1" dirty="0" err="1"/>
              <a:t>Tasic</a:t>
            </a:r>
            <a:r>
              <a:rPr lang="en-GB" sz="1600" dirty="0"/>
              <a:t>, </a:t>
            </a:r>
            <a:r>
              <a:rPr lang="en-GB" sz="1600" i="1" dirty="0" smtClean="0"/>
              <a:t>USA</a:t>
            </a:r>
          </a:p>
          <a:p>
            <a:r>
              <a:rPr lang="en-GB" sz="1600" b="1" dirty="0" smtClean="0"/>
              <a:t>Howard </a:t>
            </a:r>
            <a:r>
              <a:rPr lang="en-GB" sz="1600" b="1" dirty="0"/>
              <a:t>Weiner</a:t>
            </a:r>
            <a:r>
              <a:rPr lang="en-GB" sz="1600" dirty="0"/>
              <a:t>,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</a:p>
          <a:p>
            <a:endParaRPr lang="en-GB" sz="1600" dirty="0"/>
          </a:p>
          <a:p>
            <a:endParaRPr lang="en-GB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248398" y="3607415"/>
            <a:ext cx="22193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 </a:t>
            </a:r>
          </a:p>
          <a:p>
            <a:endParaRPr lang="en-GB" sz="1400" dirty="0" smtClean="0"/>
          </a:p>
          <a:p>
            <a:r>
              <a:rPr lang="en-GB" sz="1400" dirty="0" smtClean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3521" y="4053677"/>
            <a:ext cx="25761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  <a:latin typeface="Helvetica Light"/>
              </a:rPr>
              <a:t>Organizers</a:t>
            </a:r>
            <a:r>
              <a:rPr lang="en-GB" sz="1600" b="1" dirty="0" smtClean="0">
                <a:solidFill>
                  <a:schemeClr val="tx2"/>
                </a:solidFill>
              </a:rPr>
              <a:t>:</a:t>
            </a:r>
          </a:p>
          <a:p>
            <a:r>
              <a:rPr lang="en-GB" sz="1600" b="1" dirty="0"/>
              <a:t>Burkhard Becher</a:t>
            </a:r>
            <a:r>
              <a:rPr lang="en-GB" sz="1600" dirty="0" smtClean="0"/>
              <a:t>, </a:t>
            </a:r>
            <a:r>
              <a:rPr lang="en-GB" sz="1600" i="1" dirty="0" smtClean="0"/>
              <a:t>USA</a:t>
            </a:r>
          </a:p>
          <a:p>
            <a:r>
              <a:rPr lang="en-GB" sz="1600" b="1" dirty="0" smtClean="0"/>
              <a:t>Robyn </a:t>
            </a:r>
            <a:r>
              <a:rPr lang="en-GB" sz="1600" b="1" dirty="0"/>
              <a:t>Klein</a:t>
            </a:r>
            <a:r>
              <a:rPr lang="en-GB" sz="1600" dirty="0" smtClean="0"/>
              <a:t>,</a:t>
            </a:r>
            <a:r>
              <a:rPr lang="en-GB" sz="1600" i="1" dirty="0" smtClean="0"/>
              <a:t> </a:t>
            </a:r>
            <a:r>
              <a:rPr lang="en-GB" sz="1600" i="1" dirty="0"/>
              <a:t>USA</a:t>
            </a:r>
            <a:r>
              <a:rPr lang="en-GB" sz="1600" dirty="0"/>
              <a:t> </a:t>
            </a:r>
            <a:endParaRPr lang="en-GB" sz="1600" dirty="0" smtClean="0"/>
          </a:p>
          <a:p>
            <a:r>
              <a:rPr lang="en-GB" sz="1600" b="1" dirty="0" smtClean="0"/>
              <a:t>Jacques </a:t>
            </a:r>
            <a:r>
              <a:rPr lang="en-GB" sz="1600" b="1" dirty="0"/>
              <a:t>Deguine</a:t>
            </a:r>
            <a:r>
              <a:rPr lang="en-GB" sz="1600" dirty="0" smtClean="0"/>
              <a:t>,</a:t>
            </a:r>
            <a:r>
              <a:rPr lang="en-GB" sz="1600" i="1" dirty="0" smtClean="0"/>
              <a:t> Cell Press</a:t>
            </a:r>
            <a:r>
              <a:rPr lang="en-GB" sz="1600" dirty="0" smtClean="0"/>
              <a:t> </a:t>
            </a:r>
          </a:p>
          <a:p>
            <a:r>
              <a:rPr lang="en-GB" sz="1600" b="1" dirty="0" smtClean="0"/>
              <a:t>Ted </a:t>
            </a:r>
            <a:r>
              <a:rPr lang="en-GB" sz="1600" b="1" dirty="0"/>
              <a:t>Dobie</a:t>
            </a:r>
            <a:r>
              <a:rPr lang="en-GB" sz="1600" dirty="0" smtClean="0"/>
              <a:t>,</a:t>
            </a:r>
            <a:r>
              <a:rPr lang="en-GB" sz="1600" i="1" dirty="0" smtClean="0"/>
              <a:t> Cell Press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8" b="35944"/>
          <a:stretch/>
        </p:blipFill>
        <p:spPr>
          <a:xfrm>
            <a:off x="0" y="1491345"/>
            <a:ext cx="9144000" cy="153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151</Words>
  <Application>Microsoft Office PowerPoint</Application>
  <PresentationFormat>On-screen Show (4:3)</PresentationFormat>
  <Paragraphs>40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Marie</cp:lastModifiedBy>
  <cp:revision>53</cp:revision>
  <dcterms:created xsi:type="dcterms:W3CDTF">2014-01-17T12:04:21Z</dcterms:created>
  <dcterms:modified xsi:type="dcterms:W3CDTF">2019-06-26T10:43:00Z</dcterms:modified>
</cp:coreProperties>
</file>